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6"/>
  </p:notesMasterIdLst>
  <p:sldIdLst>
    <p:sldId id="438" r:id="rId2"/>
    <p:sldId id="430" r:id="rId3"/>
    <p:sldId id="434" r:id="rId4"/>
    <p:sldId id="432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97D"/>
    <a:srgbClr val="F2BC3B"/>
    <a:srgbClr val="FCF2D8"/>
    <a:srgbClr val="E3B62E"/>
    <a:srgbClr val="F6B799"/>
    <a:srgbClr val="005390"/>
    <a:srgbClr val="DBE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534" autoAdjust="0"/>
    <p:restoredTop sz="96252" autoAdjust="0"/>
  </p:normalViewPr>
  <p:slideViewPr>
    <p:cSldViewPr snapToGrid="0">
      <p:cViewPr varScale="1">
        <p:scale>
          <a:sx n="70" d="100"/>
          <a:sy n="70" d="100"/>
        </p:scale>
        <p:origin x="8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23A9D8A5-6B51-4D9E-B7C6-CCAD1AB68F76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95806E36-AF7C-4EF5-893F-7E087F2565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partnershiptc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69B3C0-4F21-46DD-AF86-C8C609B79BDB}"/>
              </a:ext>
            </a:extLst>
          </p:cNvPr>
          <p:cNvSpPr/>
          <p:nvPr userDrawn="1"/>
        </p:nvSpPr>
        <p:spPr>
          <a:xfrm>
            <a:off x="0" y="1670430"/>
            <a:ext cx="12188952" cy="599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DB70B-1A37-4930-B14B-B130D618F591}"/>
              </a:ext>
            </a:extLst>
          </p:cNvPr>
          <p:cNvSpPr/>
          <p:nvPr userDrawn="1"/>
        </p:nvSpPr>
        <p:spPr>
          <a:xfrm>
            <a:off x="0" y="1670430"/>
            <a:ext cx="12188952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AF2E4F9-ED30-418E-99D4-45888D84BA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70308"/>
            <a:ext cx="12188825" cy="458769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701AA-B0CC-4560-9FEC-B73ABE8FD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50109"/>
            <a:ext cx="9144000" cy="923330"/>
          </a:xfrm>
        </p:spPr>
        <p:txBody>
          <a:bodyPr anchor="b" anchorCtr="0">
            <a:noAutofit/>
          </a:bodyPr>
          <a:lstStyle>
            <a:lvl1pPr algn="l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A8F94-E778-404A-836E-AD212F9C8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BA5A4-DF64-4B13-B99B-7554F362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F26A-19E7-49B9-93E2-5544F3C0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A20F77D-271F-49BC-98C6-D5C6D2CFC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2" y="152401"/>
            <a:ext cx="661618" cy="1289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FDC284-00E1-4E7D-A75F-6ACF447199B7}"/>
              </a:ext>
            </a:extLst>
          </p:cNvPr>
          <p:cNvSpPr txBox="1"/>
          <p:nvPr userDrawn="1"/>
        </p:nvSpPr>
        <p:spPr>
          <a:xfrm>
            <a:off x="1036320" y="373380"/>
            <a:ext cx="5153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Partnership Travel Consulting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38706-61B5-4909-BBE2-D814F46A2D25}"/>
              </a:ext>
            </a:extLst>
          </p:cNvPr>
          <p:cNvSpPr txBox="1"/>
          <p:nvPr userDrawn="1"/>
        </p:nvSpPr>
        <p:spPr>
          <a:xfrm>
            <a:off x="1036320" y="854214"/>
            <a:ext cx="302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Strategic Global Travel Programs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531B1A8-55C2-4093-B267-E39456519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795880"/>
            <a:ext cx="9144000" cy="53553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182880" indent="-182880">
              <a:defRPr lang="en-US" sz="2400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82880" indent="-182880">
              <a:defRPr/>
            </a:lvl3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D45090D3-632B-4E4A-AE76-4C13454E1FAB}"/>
              </a:ext>
            </a:extLst>
          </p:cNvPr>
          <p:cNvSpPr txBox="1"/>
          <p:nvPr userDrawn="1"/>
        </p:nvSpPr>
        <p:spPr>
          <a:xfrm>
            <a:off x="8811607" y="1808109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www.partnershiptc.com</a:t>
            </a:r>
          </a:p>
        </p:txBody>
      </p:sp>
    </p:spTree>
    <p:extLst>
      <p:ext uri="{BB962C8B-B14F-4D97-AF65-F5344CB8AC3E}">
        <p14:creationId xmlns:p14="http://schemas.microsoft.com/office/powerpoint/2010/main" val="2100958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BEFD-862D-4395-8FB7-7B243D1E7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24" y="365125"/>
            <a:ext cx="10817352" cy="64633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001E3-12C5-4C70-815C-BE1BB3D08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buClrTx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6D0CC-45E4-462F-85DD-EEF5F3F6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BED8-BD6C-4A14-84AE-31EA0D52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D3BCA-0C56-4A81-A308-136C7B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F368D6-3F70-40F5-97E3-BCDC23C035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24" y="1143000"/>
            <a:ext cx="10817352" cy="53553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182880" indent="-182880">
              <a:defRPr lang="en-US" sz="2400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82880" indent="-182880">
              <a:defRPr/>
            </a:lvl3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955032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543B-9EAC-4472-9D31-280A31A9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E1DB2-797D-4A56-AD82-EF748CE70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CB445-2762-4F4D-A917-2F156CD0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A5A4C-8584-460D-9159-550B87B2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1BAC3-3B08-4F75-A3CB-802EAD82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95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0EE3-716B-4F35-BE90-FF50ADD1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24" y="365125"/>
            <a:ext cx="10817352" cy="64633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F1C23-52D7-4BD1-82D3-E425C6592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124" y="1825625"/>
            <a:ext cx="530352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3F53A-DE9B-44D7-999F-1866B1457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4956" y="1825625"/>
            <a:ext cx="530352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9A0B-776E-4E1C-988C-3268345D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BCEE9-EB6C-4611-AE34-5351731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7314A-258F-458A-B9CC-EB7066EB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A8ADA-6BE0-4B33-B3BE-64131724B6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24" y="1143000"/>
            <a:ext cx="10817352" cy="53553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182880" indent="-182880">
              <a:defRPr lang="en-US" sz="2400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82880" indent="-182880">
              <a:defRPr/>
            </a:lvl3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182972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0EE3-716B-4F35-BE90-FF50ADD1C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476" y="365125"/>
            <a:ext cx="6858000" cy="646331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3F53A-DE9B-44D7-999F-1866B1457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476" y="1825625"/>
            <a:ext cx="6858000" cy="435133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9A0B-776E-4E1C-988C-3268345D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BCEE9-EB6C-4611-AE34-5351731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7314A-258F-458A-B9CC-EB7066EB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A8ADA-6BE0-4B33-B3BE-64131724B6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0476" y="1143000"/>
            <a:ext cx="6858000" cy="53553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182880" indent="-182880">
              <a:defRPr lang="en-US" sz="2400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82880" indent="-182880">
              <a:defRPr/>
            </a:lvl3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AB5402-0587-40BB-8E22-C19425298A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3561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57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0EE3-716B-4F35-BE90-FF50ADD1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24" y="365125"/>
            <a:ext cx="10817352" cy="64633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F1C23-52D7-4BD1-82D3-E425C6592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124" y="1825625"/>
            <a:ext cx="530352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3F53A-DE9B-44D7-999F-1866B1457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4956" y="1825625"/>
            <a:ext cx="530352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9A0B-776E-4E1C-988C-3268345D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BCEE9-EB6C-4611-AE34-5351731E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7314A-258F-458A-B9CC-EB7066EB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A8ADA-6BE0-4B33-B3BE-64131724B6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24" y="1143000"/>
            <a:ext cx="5303520" cy="53553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" indent="-182880">
              <a:defRPr lang="en-US" sz="2400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82880" indent="-182880">
              <a:defRPr/>
            </a:lvl3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C215406-5058-4856-A7C5-6523B12B05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4956" y="1143000"/>
            <a:ext cx="5303520" cy="53553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" indent="-182880">
              <a:defRPr lang="en-US" sz="2400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82880" indent="-182880">
              <a:defRPr/>
            </a:lvl3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71939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BEFD-862D-4395-8FB7-7B243D1E7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24" y="365125"/>
            <a:ext cx="10817352" cy="646331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6D0CC-45E4-462F-85DD-EEF5F3F6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BED8-BD6C-4A14-84AE-31EA0D52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D3BCA-0C56-4A81-A308-136C7B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F368D6-3F70-40F5-97E3-BCDC23C035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24" y="1143000"/>
            <a:ext cx="10817352" cy="535531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" indent="-182880">
              <a:defRPr lang="en-US" sz="2400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82880" indent="-182880">
              <a:defRPr/>
            </a:lvl3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708173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CE20C-C4E2-4A3D-8CFC-DC9586231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D8784D-B527-4378-943B-C77FE28A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A36F2-A2B7-42EF-8517-BECA3A06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3FB9A-17D4-41AE-B771-57E31D12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7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8D443-3A74-4B56-8243-0FBBE9C9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E8EE38-440A-48B8-8580-D9325A9E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13128-B18B-477A-A75A-BE5F28E0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39080-B685-4E3C-8BE2-70565804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24" y="365125"/>
            <a:ext cx="10817352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F87F4-1F94-4450-A2C5-014518949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24" y="1825625"/>
            <a:ext cx="108173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EE2C5-5E10-4020-8166-43427EC89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026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9A437C6-AF1F-479D-8F89-58AAA916A61E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67BDF-9E11-4192-A4C4-8D5DEDB3C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0269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F0F69-F02B-4A9C-88F7-3F95E5B29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0269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65156AF-595D-442E-A0F3-92B7E097E8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0FC671F-5AC0-434A-BB5D-3B202FEF47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80876" y="95913"/>
            <a:ext cx="469773" cy="9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2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42" r:id="rId5"/>
    <p:sldLayoutId id="2147483740" r:id="rId6"/>
    <p:sldLayoutId id="2147483741" r:id="rId7"/>
    <p:sldLayoutId id="2147483736" r:id="rId8"/>
    <p:sldLayoutId id="2147483737" r:id="rId9"/>
  </p:sldLayoutIdLst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Cha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90000"/>
        </a:lnSpc>
        <a:spcBef>
          <a:spcPts val="800"/>
        </a:spcBef>
        <a:buFont typeface="Courier New" panose="02070309020205020404" pitchFamily="49" charset="0"/>
        <a:buChar char="o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90000"/>
        </a:lnSpc>
        <a:spcBef>
          <a:spcPts val="600"/>
        </a:spcBef>
        <a:buClrTx/>
        <a:buFont typeface="Century Gothic" panose="020B0502020202020204" pitchFamily="34" charset="0"/>
        <a:buChar char="–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infopoll.com/live/surveys/s37390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664269F-B6BA-4FDB-9DA9-F9F59489B9E1}"/>
              </a:ext>
            </a:extLst>
          </p:cNvPr>
          <p:cNvSpPr txBox="1"/>
          <p:nvPr/>
        </p:nvSpPr>
        <p:spPr>
          <a:xfrm>
            <a:off x="-1448" y="329184"/>
            <a:ext cx="12191999" cy="337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Partnership Travel Consulting</a:t>
            </a:r>
            <a:r>
              <a:rPr lang="en-US" sz="44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B497D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B497D"/>
                </a:solidFill>
                <a:latin typeface="Century Gothic" panose="020B0502020202020204" pitchFamily="34" charset="0"/>
              </a:rPr>
              <a:t>Facilitating your Engagement &amp; Digital Marketing Solutions</a:t>
            </a:r>
            <a:endParaRPr lang="en-US" sz="2800" b="1" dirty="0">
              <a:solidFill>
                <a:srgbClr val="0B497D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www.partnershiptc.com </a:t>
            </a:r>
          </a:p>
        </p:txBody>
      </p:sp>
      <p:pic>
        <p:nvPicPr>
          <p:cNvPr id="24" name="Picture 23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EA701E55-2AF2-498D-8A4C-0736108A7D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083" y="5931408"/>
            <a:ext cx="12189833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Char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id="{C1EA124D-37B9-41A0-8F35-9428710B0D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816" y="843885"/>
            <a:ext cx="6857576" cy="4573659"/>
          </a:xfrm>
          <a:prstGeom prst="rect">
            <a:avLst/>
          </a:prstGeom>
        </p:spPr>
      </p:pic>
      <p:pic>
        <p:nvPicPr>
          <p:cNvPr id="6" name="Picture 5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99C4F652-E6A8-470B-93C0-049B0732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880" y="532696"/>
            <a:ext cx="8790432" cy="5481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1C25E-09B8-4517-A6B6-6F928249750F}"/>
              </a:ext>
            </a:extLst>
          </p:cNvPr>
          <p:cNvSpPr txBox="1"/>
          <p:nvPr/>
        </p:nvSpPr>
        <p:spPr>
          <a:xfrm>
            <a:off x="-112889" y="1395300"/>
            <a:ext cx="4242816" cy="330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Tailored</a:t>
            </a:r>
            <a:r>
              <a:rPr lang="en-US" sz="3600" dirty="0">
                <a:solidFill>
                  <a:srgbClr val="0B497D"/>
                </a:solidFill>
                <a:latin typeface="Century Gothic" panose="020B0502020202020204" pitchFamily="34" charset="0"/>
              </a:rPr>
              <a:t> to meet your 2024 </a:t>
            </a:r>
            <a:r>
              <a:rPr lang="en-US" sz="36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Performance</a:t>
            </a:r>
            <a:r>
              <a:rPr lang="en-US" sz="3600" dirty="0">
                <a:solidFill>
                  <a:srgbClr val="0B497D"/>
                </a:solidFill>
                <a:latin typeface="Century Gothic" panose="020B0502020202020204" pitchFamily="34" charset="0"/>
              </a:rPr>
              <a:t> Goals</a:t>
            </a:r>
            <a:endParaRPr lang="en-US" sz="36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75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hlinkClick r:id="rId2"/>
            <a:extLst>
              <a:ext uri="{FF2B5EF4-FFF2-40B4-BE49-F238E27FC236}">
                <a16:creationId xmlns:a16="http://schemas.microsoft.com/office/drawing/2014/main" id="{C73F35D2-C665-4C38-BC92-8260CCB49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762" y="905648"/>
            <a:ext cx="5422668" cy="4735513"/>
          </a:xfrm>
        </p:spPr>
      </p:pic>
      <p:pic>
        <p:nvPicPr>
          <p:cNvPr id="6" name="Picture 5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99C4F652-E6A8-470B-93C0-049B0732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880" y="532696"/>
            <a:ext cx="8790432" cy="5481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1C25E-09B8-4517-A6B6-6F928249750F}"/>
              </a:ext>
            </a:extLst>
          </p:cNvPr>
          <p:cNvSpPr txBox="1"/>
          <p:nvPr/>
        </p:nvSpPr>
        <p:spPr>
          <a:xfrm>
            <a:off x="-90311" y="1369464"/>
            <a:ext cx="4242816" cy="3310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Thoughtfully</a:t>
            </a:r>
            <a:r>
              <a:rPr lang="en-US" sz="3600" dirty="0">
                <a:solidFill>
                  <a:srgbClr val="0B497D"/>
                </a:solidFill>
                <a:latin typeface="Century Gothic" panose="020B0502020202020204" pitchFamily="34" charset="0"/>
              </a:rPr>
              <a:t> prepared to facilitate the best </a:t>
            </a:r>
            <a:r>
              <a:rPr lang="en-US" sz="36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research</a:t>
            </a:r>
            <a:r>
              <a:rPr lang="en-US" sz="3600" dirty="0">
                <a:solidFill>
                  <a:srgbClr val="0B497D"/>
                </a:solidFill>
                <a:latin typeface="Century Gothic" panose="020B0502020202020204" pitchFamily="34" charset="0"/>
              </a:rPr>
              <a:t> results</a:t>
            </a:r>
            <a:endParaRPr lang="en-US" sz="36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6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99C4F652-E6A8-470B-93C0-049B0732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126" y="532696"/>
            <a:ext cx="8790432" cy="5481419"/>
          </a:xfrm>
          <a:prstGeom prst="rect">
            <a:avLst/>
          </a:prstGeom>
        </p:spPr>
      </p:pic>
      <p:pic>
        <p:nvPicPr>
          <p:cNvPr id="2" name="PTC Brand Ad">
            <a:hlinkClick r:id="" action="ppaction://media"/>
            <a:extLst>
              <a:ext uri="{FF2B5EF4-FFF2-40B4-BE49-F238E27FC236}">
                <a16:creationId xmlns:a16="http://schemas.microsoft.com/office/drawing/2014/main" id="{0FE660F9-0D1C-4FAB-A921-EDDFBBF3D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2816" y="1440456"/>
            <a:ext cx="6943053" cy="3887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1C25E-09B8-4517-A6B6-6F928249750F}"/>
              </a:ext>
            </a:extLst>
          </p:cNvPr>
          <p:cNvSpPr txBox="1"/>
          <p:nvPr/>
        </p:nvSpPr>
        <p:spPr>
          <a:xfrm>
            <a:off x="-115533" y="1350145"/>
            <a:ext cx="4242816" cy="414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Targeted</a:t>
            </a:r>
            <a:r>
              <a:rPr lang="en-US" sz="3600" dirty="0">
                <a:solidFill>
                  <a:srgbClr val="0B497D"/>
                </a:solidFill>
                <a:latin typeface="Century Gothic" panose="020B0502020202020204" pitchFamily="34" charset="0"/>
              </a:rPr>
              <a:t> to </a:t>
            </a:r>
            <a:r>
              <a:rPr lang="en-US" sz="36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engage</a:t>
            </a:r>
            <a:r>
              <a:rPr lang="en-US" sz="3600" dirty="0">
                <a:solidFill>
                  <a:srgbClr val="0B497D"/>
                </a:solidFill>
                <a:latin typeface="Century Gothic" panose="020B0502020202020204" pitchFamily="34" charset="0"/>
              </a:rPr>
              <a:t> &amp; influence your </a:t>
            </a:r>
            <a:r>
              <a:rPr lang="en-US" sz="3600" b="1" dirty="0">
                <a:solidFill>
                  <a:srgbClr val="0B497D"/>
                </a:solidFill>
                <a:latin typeface="Century Gothic" panose="020B0502020202020204" pitchFamily="34" charset="0"/>
              </a:rPr>
              <a:t>Traveller’s </a:t>
            </a:r>
            <a:r>
              <a:rPr lang="en-US" sz="3600" dirty="0">
                <a:solidFill>
                  <a:srgbClr val="0B497D"/>
                </a:solidFill>
                <a:latin typeface="Century Gothic" panose="020B0502020202020204" pitchFamily="34" charset="0"/>
              </a:rPr>
              <a:t>decisions</a:t>
            </a:r>
            <a:endParaRPr lang="en-US" sz="36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B9A127-AC55-4BC0-B52D-B66A97D0EEE7}"/>
              </a:ext>
            </a:extLst>
          </p:cNvPr>
          <p:cNvSpPr/>
          <p:nvPr/>
        </p:nvSpPr>
        <p:spPr>
          <a:xfrm>
            <a:off x="4242816" y="682752"/>
            <a:ext cx="6827520" cy="7577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B08838-81E3-416E-B528-0A940352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178" y="6129907"/>
            <a:ext cx="8229600" cy="39507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800" b="0" dirty="0">
                <a:latin typeface="Century Gothic" panose="020B0502020202020204" pitchFamily="34" charset="0"/>
              </a:rPr>
              <a:t>Policy Implementation, Onboarding, Supplier, OBT &amp; TMC   Implementation, C-Suite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04907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3200">
        <p159:morph option="byChar"/>
      </p:transition>
    </mc:Choice>
    <mc:Fallback xmlns="">
      <p:transition spd="slow" advClick="0" advTm="3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dd3769c-33d3-4c1d-89de-99e88c15ae0f"/>
  <p:tag name="ARTICULATE_SLIDE_THUMBNAIL_REFRESH" val="1"/>
  <p:tag name="ARTICULATE_PROJECT_OPEN" val="1"/>
  <p:tag name="ARTICULATE_SLIDE_COUNT" val="14"/>
  <p:tag name="TAG_BACKING_FORM_KEY" val="19859714-c:\users\user\documents\ptc traveler engagement v2.pptx"/>
  <p:tag name="ARTICULATE_PRESENTER_VERSION" val="8"/>
</p:tagLst>
</file>

<file path=ppt/theme/theme1.xml><?xml version="1.0" encoding="utf-8"?>
<a:theme xmlns:a="http://schemas.openxmlformats.org/drawingml/2006/main" name="Office Theme">
  <a:themeElements>
    <a:clrScheme name="PTC">
      <a:dk1>
        <a:sysClr val="windowText" lastClr="000000"/>
      </a:dk1>
      <a:lt1>
        <a:sysClr val="window" lastClr="FFFFFF"/>
      </a:lt1>
      <a:dk2>
        <a:srgbClr val="005390"/>
      </a:dk2>
      <a:lt2>
        <a:srgbClr val="DBE5F0"/>
      </a:lt2>
      <a:accent1>
        <a:srgbClr val="005390"/>
      </a:accent1>
      <a:accent2>
        <a:srgbClr val="F2BC3B"/>
      </a:accent2>
      <a:accent3>
        <a:srgbClr val="625834"/>
      </a:accent3>
      <a:accent4>
        <a:srgbClr val="86A4B0"/>
      </a:accent4>
      <a:accent5>
        <a:srgbClr val="D45113"/>
      </a:accent5>
      <a:accent6>
        <a:srgbClr val="53131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TC Style v2.potx" id="{5956878E-C60C-48E7-B56C-37A732A1ADD6}" vid="{91695DBD-74B1-450C-8962-0843DC8A66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5898</TotalTime>
  <Words>52</Words>
  <Application>Microsoft Office PowerPoint</Application>
  <PresentationFormat>Widescreen</PresentationFormat>
  <Paragraphs>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Century Gothic</vt:lpstr>
      <vt:lpstr>Courier New</vt:lpstr>
      <vt:lpstr>Office Theme</vt:lpstr>
      <vt:lpstr>PowerPoint Presentation</vt:lpstr>
      <vt:lpstr>PowerPoint Presentation</vt:lpstr>
      <vt:lpstr>PowerPoint Presentation</vt:lpstr>
      <vt:lpstr>Policy Implementation, Onboarding, Supplier, OBT &amp; TMC   Implementation, C-Suite Communications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</dc:creator>
  <cp:lastModifiedBy>Andrew Menkes</cp:lastModifiedBy>
  <cp:revision>190</cp:revision>
  <dcterms:created xsi:type="dcterms:W3CDTF">2020-06-12T03:43:31Z</dcterms:created>
  <dcterms:modified xsi:type="dcterms:W3CDTF">2024-05-01T14:33:41Z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PTC Traveler Engagement v1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3A1C35A9-205A-4902-9E26-8C9E3C938674</vt:lpwstr>
  </property>
  <property fmtid="{D5CDD505-2E9C-101B-9397-08002B2CF9AE}" pid="6" name="ArticulateProjectFull">
    <vt:lpwstr>C:\Users\user\Documents\PTC Traveler Engagement v2.ppta</vt:lpwstr>
  </property>
</Properties>
</file>